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PT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TSans-bold.fntdata"/><Relationship Id="rId50" Type="http://schemas.openxmlformats.org/officeDocument/2006/relationships/font" Target="fonts/PTSans-regular.fntdata"/><Relationship Id="rId53" Type="http://schemas.openxmlformats.org/officeDocument/2006/relationships/font" Target="fonts/PTSans-boldItalic.fntdata"/><Relationship Id="rId52" Type="http://schemas.openxmlformats.org/officeDocument/2006/relationships/font" Target="fonts/PT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84e0040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b84e0040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84e00408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84e00408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a4e9f81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a4e9f81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8d495d06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8d495d06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1ccdccc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1ccdccc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84e00408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84e00408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84e00408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84e00408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84e00408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84e00408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84e00408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84e00408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84e00408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84e00408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84e00408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84e00408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84e00408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84e00408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84e00408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84e00408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9daad721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b9daad721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a1d78b6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a1d78b6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a1d78b6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a1d78b6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a6f5290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a6f5290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a6f52901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a6f52901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1ccdccc8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1ccdccc8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1ccdccc8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1ccdccc8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1ccdccc8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1ccdccc8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ed63832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ed63832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84e00408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84e00408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a4e9f814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a4e9f814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ed638325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8ed638325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a4e9f814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a4e9f814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a4e9f814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ba4e9f814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a4e9f814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ba4e9f814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ed638325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8ed638325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ed638325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8ed63832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ed638325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8ed638325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a4e9f814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ba4e9f814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84e00408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84e00408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84e00408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84e00408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b9daad721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b9daad72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a4e9f8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a4e9f8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84e00408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84e00408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84e00408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84e00408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a6f5290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a6f5290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84e00408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84e00408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P_SXTUiA-9Y&amp;t=15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Relationship Id="rId4" Type="http://schemas.openxmlformats.org/officeDocument/2006/relationships/image" Target="../media/image41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hyperlink" Target="https://www.youtube.com/watch?v=ZTJcaP4G4JM&amp;t=313s" TargetMode="External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hyperlink" Target="https://go.dev/src/net/http/status.go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golang-standards/project-layout" TargetMode="External"/><Relationship Id="rId4" Type="http://schemas.openxmlformats.org/officeDocument/2006/relationships/hyperlink" Target="https://www.youtube.com/watch?v=UfeZ-bPFs10&amp;t=4417s" TargetMode="External"/><Relationship Id="rId5" Type="http://schemas.openxmlformats.org/officeDocument/2006/relationships/hyperlink" Target="https://benhoyt.com/writings/go-routing/" TargetMode="External"/><Relationship Id="rId6" Type="http://schemas.openxmlformats.org/officeDocument/2006/relationships/hyperlink" Target="https://go.dev/doc/tutorial/database-access" TargetMode="External"/><Relationship Id="rId7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hyperlink" Target="https://www.youtube.com/watch?v=10LW7NROfOQ&amp;t=1666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951" y="912467"/>
            <a:ext cx="1384097" cy="3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2885049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«Программирование сетевых приложений»</a:t>
            </a:r>
            <a:endParaRPr sz="1100"/>
          </a:p>
        </p:txBody>
      </p:sp>
      <p:sp>
        <p:nvSpPr>
          <p:cNvPr id="56" name="Google Shape;56;p13"/>
          <p:cNvSpPr txBox="1"/>
          <p:nvPr/>
        </p:nvSpPr>
        <p:spPr>
          <a:xfrm>
            <a:off x="-1" y="194603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500">
                <a:solidFill>
                  <a:srgbClr val="0953BA"/>
                </a:solidFill>
              </a:rPr>
              <a:t>Golang</a:t>
            </a:r>
            <a:endParaRPr sz="1100"/>
          </a:p>
        </p:txBody>
      </p:sp>
      <p:sp>
        <p:nvSpPr>
          <p:cNvPr id="57" name="Google Shape;57;p13"/>
          <p:cNvSpPr txBox="1"/>
          <p:nvPr/>
        </p:nvSpPr>
        <p:spPr>
          <a:xfrm>
            <a:off x="3370382" y="3320837"/>
            <a:ext cx="2403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Лекция №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2</a:t>
            </a:r>
            <a:endParaRPr sz="11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572682" y="4691744"/>
            <a:ext cx="498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Слайсы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416200" y="1095400"/>
            <a:ext cx="743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just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-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неопределенная длина (динамический массив)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217" y="1712275"/>
            <a:ext cx="6471559" cy="33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Слайсы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800" y="1153925"/>
            <a:ext cx="4572551" cy="16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640200" y="1528688"/>
            <a:ext cx="2349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len 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 длина массива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cap 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 вместимость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900" y="3112362"/>
            <a:ext cx="4566353" cy="8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640200" y="3366300"/>
            <a:ext cx="26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Добавление элементов: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852450" y="4406650"/>
            <a:ext cx="743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just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append 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 увеличивает capacity в 2 раза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Мапы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504425" y="1093800"/>
            <a:ext cx="6074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➔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реализация хеш-таблицы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➔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вставка, удаление, поиск элемента по ключу 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➔"/>
            </a:pPr>
            <a:r>
              <a:rPr b="1"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неупорядоченные</a:t>
            </a:r>
            <a:endParaRPr b="1"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➔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ключом могут быть только </a:t>
            </a:r>
            <a:r>
              <a:rPr b="1"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сравниваемые типы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504425" y="2570000"/>
            <a:ext cx="5215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Сравниваемые типы: основные типы данных, каналы, массивы.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Несравниваемые типы: слайсы, срезы, мапы, функции.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225" y="1274725"/>
            <a:ext cx="1858750" cy="248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562800" y="4277200"/>
            <a:ext cx="816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Как устроен тип Map</a:t>
            </a:r>
            <a:r>
              <a:rPr i="1" lang="r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r>
              <a:rPr i="1" lang="ru" u="sng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4"/>
              </a:rPr>
              <a:t>https://www.youtube.com/watch?v=P_SXTUiA-9Y&amp;t=15s</a:t>
            </a:r>
            <a:r>
              <a:rPr i="1" lang="r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b="1" i="1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Мапы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000" y="1127340"/>
            <a:ext cx="5071101" cy="16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675" y="3070825"/>
            <a:ext cx="4799750" cy="7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371975" y="3070813"/>
            <a:ext cx="2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Получение элемента по ключу: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371975" y="4063863"/>
            <a:ext cx="255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Удаление ключа: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371975" y="1756050"/>
            <a:ext cx="255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Инициализация: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579" y="4063875"/>
            <a:ext cx="2647934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Структуры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00" y="2684924"/>
            <a:ext cx="4003925" cy="15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787" y="974075"/>
            <a:ext cx="2172425" cy="10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1562863" y="2202450"/>
            <a:ext cx="142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Объявление</a:t>
            </a: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b="1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84951"/>
            <a:ext cx="4061969" cy="15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6013788" y="2202450"/>
            <a:ext cx="117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Методы</a:t>
            </a: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b="1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Интерфейсы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477" y="1048825"/>
            <a:ext cx="2141048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25" y="2718250"/>
            <a:ext cx="3885050" cy="20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470225" y="2202450"/>
            <a:ext cx="378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Структура, реализующая метод Pay:</a:t>
            </a:r>
            <a:endParaRPr b="1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1567" y="2718250"/>
            <a:ext cx="3805508" cy="20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6053225" y="2202450"/>
            <a:ext cx="17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Вызов метода:</a:t>
            </a:r>
            <a:endParaRPr b="1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2275" y="357800"/>
            <a:ext cx="2086676" cy="1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Конструкции if и switch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88" y="2059850"/>
            <a:ext cx="3309075" cy="20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526525" y="1529125"/>
            <a:ext cx="378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if-else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025" y="2100949"/>
            <a:ext cx="2746700" cy="19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4696475" y="1529125"/>
            <a:ext cx="378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switch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Циклы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613725" y="1120750"/>
            <a:ext cx="24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➔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только </a:t>
            </a:r>
            <a:r>
              <a:rPr b="1"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for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025" y="2095075"/>
            <a:ext cx="2512475" cy="1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931963" y="1676638"/>
            <a:ext cx="256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Цикл без условия: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388" y="3867125"/>
            <a:ext cx="2887750" cy="8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702025" y="3448675"/>
            <a:ext cx="302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Цикл с условием: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887" y="1993275"/>
            <a:ext cx="3249475" cy="27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5608363" y="1398588"/>
            <a:ext cx="256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Циклы по слайсам: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Функции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352" y="1106300"/>
            <a:ext cx="2877561" cy="7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687" y="2050212"/>
            <a:ext cx="3906913" cy="81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400" y="3072188"/>
            <a:ext cx="4101475" cy="13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863213" y="2123000"/>
            <a:ext cx="2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Передача нескольких параметров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863213" y="3579900"/>
            <a:ext cx="255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Несколько результатов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863213" y="1271650"/>
            <a:ext cx="255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Обычное объявление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Ключевое слово defer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613725" y="1120750"/>
            <a:ext cx="71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➔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отложенный вызов функции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350" y="2353000"/>
            <a:ext cx="3530725" cy="1263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5676950" y="1818150"/>
            <a:ext cx="188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Закрытие файла: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050" y="2484250"/>
            <a:ext cx="2773575" cy="10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3600" u="none" cap="none" strike="noStrike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План занятия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06175" y="1112175"/>
            <a:ext cx="48048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2413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ans"/>
              <a:buChar char="•"/>
            </a:pPr>
            <a:r>
              <a:rPr lang="ru" sz="2000">
                <a:latin typeface="PT Sans"/>
                <a:ea typeface="PT Sans"/>
                <a:cs typeface="PT Sans"/>
                <a:sym typeface="PT Sans"/>
              </a:rPr>
              <a:t>Введение</a:t>
            </a:r>
            <a:endParaRPr sz="2000">
              <a:latin typeface="PT Sans"/>
              <a:ea typeface="PT Sans"/>
              <a:cs typeface="PT Sans"/>
              <a:sym typeface="PT Sans"/>
            </a:endParaRPr>
          </a:p>
          <a:p>
            <a:pPr indent="-177800" lvl="0" marL="2413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T Sans"/>
              <a:buChar char="•"/>
            </a:pPr>
            <a:r>
              <a:rPr lang="ru" sz="2000">
                <a:latin typeface="PT Sans"/>
                <a:ea typeface="PT Sans"/>
                <a:cs typeface="PT Sans"/>
                <a:sym typeface="PT Sans"/>
              </a:rPr>
              <a:t>Основы языка Go</a:t>
            </a:r>
            <a:endParaRPr sz="2000">
              <a:latin typeface="PT Sans"/>
              <a:ea typeface="PT Sans"/>
              <a:cs typeface="PT Sans"/>
              <a:sym typeface="PT Sans"/>
            </a:endParaRPr>
          </a:p>
          <a:p>
            <a:pPr indent="-177800" lvl="0" marL="2413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000"/>
              <a:buFont typeface="PT Sans"/>
              <a:buChar char="•"/>
            </a:pPr>
            <a:r>
              <a:rPr lang="ru" sz="2000">
                <a:latin typeface="PT Sans"/>
                <a:ea typeface="PT Sans"/>
                <a:cs typeface="PT Sans"/>
                <a:sym typeface="PT Sans"/>
              </a:rPr>
              <a:t>Основные конструкции</a:t>
            </a:r>
            <a:endParaRPr sz="2000">
              <a:latin typeface="PT Sans"/>
              <a:ea typeface="PT Sans"/>
              <a:cs typeface="PT Sans"/>
              <a:sym typeface="PT Sans"/>
            </a:endParaRPr>
          </a:p>
          <a:p>
            <a:pPr indent="-177800" lvl="0" marL="2413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000"/>
              <a:buFont typeface="PT Sans"/>
              <a:buChar char="•"/>
            </a:pPr>
            <a:r>
              <a:rPr lang="ru" sz="2000">
                <a:latin typeface="PT Sans"/>
                <a:ea typeface="PT Sans"/>
                <a:cs typeface="PT Sans"/>
                <a:sym typeface="PT Sans"/>
              </a:rPr>
              <a:t>Горутины</a:t>
            </a:r>
            <a:endParaRPr sz="2000">
              <a:latin typeface="PT Sans"/>
              <a:ea typeface="PT Sans"/>
              <a:cs typeface="PT Sans"/>
              <a:sym typeface="PT Sans"/>
            </a:endParaRPr>
          </a:p>
          <a:p>
            <a:pPr indent="-177800" lvl="0" marL="2413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000"/>
              <a:buFont typeface="PT Sans"/>
              <a:buChar char="•"/>
            </a:pPr>
            <a:r>
              <a:rPr lang="ru" sz="2000">
                <a:latin typeface="PT Sans"/>
                <a:ea typeface="PT Sans"/>
                <a:cs typeface="PT Sans"/>
                <a:sym typeface="PT Sans"/>
              </a:rPr>
              <a:t>Пример веб-сервера на Go</a:t>
            </a:r>
            <a:endParaRPr sz="20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725" y="2501875"/>
            <a:ext cx="2960375" cy="26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Горутины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613725" y="1120750"/>
            <a:ext cx="444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➔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легковесные потоки, выполняющиеся в фоновом режиме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➔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встроенный </a:t>
            </a:r>
            <a:r>
              <a:rPr b="1"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планировщик</a:t>
            </a:r>
            <a:endParaRPr b="1"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125" y="532475"/>
            <a:ext cx="3194649" cy="15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150" y="2497025"/>
            <a:ext cx="3956150" cy="16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4938175" y="3032225"/>
            <a:ext cx="371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Char char="●"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Без функции Sleep горутина может остаться невыполненной.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Горутины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502150" y="1076600"/>
            <a:ext cx="71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➔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работают в одном адресном пространстве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2089003" y="1971900"/>
            <a:ext cx="126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data race</a:t>
            </a:r>
            <a:endParaRPr sz="180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991" y="2148524"/>
            <a:ext cx="3545608" cy="15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191" y="2571750"/>
            <a:ext cx="2813584" cy="14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Горутины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502150" y="1076600"/>
            <a:ext cx="71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Как предотвратить </a:t>
            </a:r>
            <a:r>
              <a:rPr b="1"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data race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?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1037138" y="1715625"/>
            <a:ext cx="304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Использовать каналы (</a:t>
            </a:r>
            <a:r>
              <a:rPr i="1"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chan</a:t>
            </a: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)</a:t>
            </a: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5050664" y="1445888"/>
            <a:ext cx="297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Использовать мьютексы (</a:t>
            </a:r>
            <a:r>
              <a:rPr i="1"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mux</a:t>
            </a: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):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94" y="2273775"/>
            <a:ext cx="3350018" cy="19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650" y="2008700"/>
            <a:ext cx="2978425" cy="25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Горутины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613725" y="1120750"/>
            <a:ext cx="459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Как обойтись без </a:t>
            </a:r>
            <a:r>
              <a:rPr b="1"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Sleep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?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1190872" y="1917900"/>
            <a:ext cx="23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С помощью</a:t>
            </a: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каналов: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5777150" y="1613863"/>
            <a:ext cx="153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Wait groups: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813" y="2192421"/>
            <a:ext cx="3693701" cy="1805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/>
        </p:nvSpPr>
        <p:spPr>
          <a:xfrm>
            <a:off x="552375" y="4391975"/>
            <a:ext cx="816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Как устроены каналы: </a:t>
            </a:r>
            <a:r>
              <a:rPr i="1" lang="ru" u="sng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4"/>
              </a:rPr>
              <a:t>https://www.youtube.com/watch?v=ZTJcaP4G4JM&amp;t=313s</a:t>
            </a:r>
            <a:r>
              <a:rPr i="1" lang="r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b="1" i="1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24" y="2406263"/>
            <a:ext cx="3693700" cy="137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Горутины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400" y="2329947"/>
            <a:ext cx="1586750" cy="112654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5111106" y="2723850"/>
            <a:ext cx="96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Вывод: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 rotWithShape="1">
          <a:blip r:embed="rId4">
            <a:alphaModFix/>
          </a:blip>
          <a:srcRect b="12758" l="0" r="0" t="10981"/>
          <a:stretch/>
        </p:blipFill>
        <p:spPr>
          <a:xfrm>
            <a:off x="6004710" y="435625"/>
            <a:ext cx="1726128" cy="131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250" y="1474525"/>
            <a:ext cx="3291149" cy="28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Горутины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4731206" y="1599313"/>
            <a:ext cx="96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Вывод: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50" y="1482463"/>
            <a:ext cx="3261625" cy="28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025" y="1599312"/>
            <a:ext cx="1623625" cy="12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 rotWithShape="1">
          <a:blip r:embed="rId5">
            <a:alphaModFix/>
          </a:blip>
          <a:srcRect b="0" l="0" r="8340" t="0"/>
          <a:stretch/>
        </p:blipFill>
        <p:spPr>
          <a:xfrm>
            <a:off x="5937025" y="2996437"/>
            <a:ext cx="1623625" cy="119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/>
        </p:nvSpPr>
        <p:spPr>
          <a:xfrm>
            <a:off x="275200" y="256525"/>
            <a:ext cx="811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Библиотеки для</a:t>
            </a: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 веб-сервера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698350" y="1502350"/>
            <a:ext cx="67338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PT Sans"/>
                <a:ea typeface="PT Sans"/>
                <a:cs typeface="PT Sans"/>
                <a:sym typeface="PT Sans"/>
              </a:rPr>
              <a:t>g</a:t>
            </a:r>
            <a:r>
              <a:rPr b="1"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orilla</a:t>
            </a:r>
            <a:r>
              <a:rPr b="1" lang="ru" sz="1800">
                <a:latin typeface="PT Sans"/>
                <a:ea typeface="PT Sans"/>
                <a:cs typeface="PT Sans"/>
                <a:sym typeface="PT Sans"/>
              </a:rPr>
              <a:t>/</a:t>
            </a:r>
            <a:r>
              <a:rPr b="1"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mux: </a:t>
            </a: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маршрутизация входящих запросов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b="1" sz="18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ru" sz="1800">
                <a:latin typeface="PT Sans"/>
                <a:ea typeface="PT Sans"/>
                <a:cs typeface="PT Sans"/>
                <a:sym typeface="PT Sans"/>
              </a:rPr>
              <a:t>g</a:t>
            </a:r>
            <a:r>
              <a:rPr b="1"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orilla</a:t>
            </a:r>
            <a:r>
              <a:rPr b="1" lang="ru" sz="1800">
                <a:latin typeface="PT Sans"/>
                <a:ea typeface="PT Sans"/>
                <a:cs typeface="PT Sans"/>
                <a:sym typeface="PT Sans"/>
              </a:rPr>
              <a:t>/</a:t>
            </a:r>
            <a:r>
              <a:rPr b="1"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sessions: 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работ</a:t>
            </a: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а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с сессиями</a:t>
            </a:r>
            <a:endParaRPr sz="1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ru" sz="1800">
                <a:latin typeface="PT Sans"/>
                <a:ea typeface="PT Sans"/>
                <a:cs typeface="PT Sans"/>
                <a:sym typeface="PT Sans"/>
              </a:rPr>
              <a:t>d</a:t>
            </a:r>
            <a:r>
              <a:rPr b="1"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atabase</a:t>
            </a:r>
            <a:r>
              <a:rPr b="1" lang="ru" sz="1800">
                <a:latin typeface="PT Sans"/>
                <a:ea typeface="PT Sans"/>
                <a:cs typeface="PT Sans"/>
                <a:sym typeface="PT Sans"/>
              </a:rPr>
              <a:t>/</a:t>
            </a:r>
            <a:r>
              <a:rPr b="1"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sql: 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подключени</a:t>
            </a: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е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и работ</a:t>
            </a: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а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с БД</a:t>
            </a:r>
            <a:endParaRPr sz="1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ru" sz="1800"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b="1"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estify: 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тест</a:t>
            </a: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ирование</a:t>
            </a:r>
            <a:endParaRPr sz="1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Crypto: </a:t>
            </a: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ш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ифровани</a:t>
            </a: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е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паролей</a:t>
            </a:r>
            <a:endParaRPr sz="1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ru" sz="1800">
                <a:latin typeface="PT Sans"/>
                <a:ea typeface="PT Sans"/>
                <a:cs typeface="PT Sans"/>
                <a:sym typeface="PT Sans"/>
              </a:rPr>
              <a:t>Logrus:</a:t>
            </a: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 логирование</a:t>
            </a:r>
            <a:endParaRPr sz="1800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Конфигурирование</a:t>
            </a: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 веб-сервера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753125" y="1351252"/>
            <a:ext cx="425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88" lvl="0" marL="80007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D7D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700474" y="1212000"/>
            <a:ext cx="20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6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/config/config.toml</a:t>
            </a:r>
            <a:endParaRPr sz="16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101" y="1652737"/>
            <a:ext cx="6904301" cy="9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/>
          <p:nvPr/>
        </p:nvSpPr>
        <p:spPr>
          <a:xfrm>
            <a:off x="700475" y="2831063"/>
            <a:ext cx="20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/apiserver/config.go</a:t>
            </a:r>
            <a:endParaRPr sz="16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75" y="3273550"/>
            <a:ext cx="3526275" cy="14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Запуск</a:t>
            </a: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 веб-сервера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600" y="1661150"/>
            <a:ext cx="4260476" cy="29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/>
        </p:nvSpPr>
        <p:spPr>
          <a:xfrm>
            <a:off x="3821600" y="1175675"/>
            <a:ext cx="252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/</a:t>
            </a: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cmd/apiserver/main</a:t>
            </a:r>
            <a:r>
              <a:rPr lang="r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.go</a:t>
            </a:r>
            <a:endParaRPr sz="16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525" y="2114587"/>
            <a:ext cx="2053825" cy="20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Взаимодействие с БД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600" y="1859574"/>
            <a:ext cx="2308975" cy="21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/>
        </p:nvSpPr>
        <p:spPr>
          <a:xfrm>
            <a:off x="645900" y="1216800"/>
            <a:ext cx="336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/</a:t>
            </a: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internal/app/apiserver/apiserver.go</a:t>
            </a:r>
            <a:endParaRPr sz="16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04" y="1728775"/>
            <a:ext cx="4797946" cy="23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Почему Go?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06177" y="1189425"/>
            <a:ext cx="72048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spcBef>
                <a:spcPts val="320"/>
              </a:spcBef>
              <a:spcAft>
                <a:spcPts val="0"/>
              </a:spcAft>
              <a:buSzPts val="1800"/>
              <a:buFont typeface="PT Sans"/>
              <a:buChar char="•"/>
            </a:pP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высокая производительность</a:t>
            </a:r>
            <a:endParaRPr sz="1800"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l">
              <a:spcBef>
                <a:spcPts val="320"/>
              </a:spcBef>
              <a:spcAft>
                <a:spcPts val="0"/>
              </a:spcAft>
              <a:buSzPts val="1800"/>
              <a:buFont typeface="PT Sans"/>
              <a:buChar char="•"/>
            </a:pP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надёжность и безопасность</a:t>
            </a:r>
            <a:endParaRPr sz="1800"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l">
              <a:spcBef>
                <a:spcPts val="320"/>
              </a:spcBef>
              <a:spcAft>
                <a:spcPts val="0"/>
              </a:spcAft>
              <a:buSzPts val="1800"/>
              <a:buFont typeface="PT Sans"/>
              <a:buChar char="•"/>
            </a:pP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простой и легко читаемый код</a:t>
            </a:r>
            <a:endParaRPr sz="1800"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•"/>
            </a:pPr>
            <a:r>
              <a:rPr lang="ru" sz="1800">
                <a:solidFill>
                  <a:schemeClr val="dk1"/>
                </a:solidFill>
                <a:highlight>
                  <a:schemeClr val="lt1"/>
                </a:highlight>
                <a:latin typeface="PT Sans"/>
                <a:ea typeface="PT Sans"/>
                <a:cs typeface="PT Sans"/>
                <a:sym typeface="PT Sans"/>
              </a:rPr>
              <a:t>многопоточность из «коробки»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l">
              <a:spcBef>
                <a:spcPts val="320"/>
              </a:spcBef>
              <a:spcAft>
                <a:spcPts val="0"/>
              </a:spcAft>
              <a:buSzPts val="1800"/>
              <a:buFont typeface="PT Sans"/>
              <a:buChar char="•"/>
            </a:pP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строгая типизация</a:t>
            </a:r>
            <a:endParaRPr sz="1800"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l">
              <a:spcBef>
                <a:spcPts val="320"/>
              </a:spcBef>
              <a:spcAft>
                <a:spcPts val="0"/>
              </a:spcAft>
              <a:buSzPts val="1800"/>
              <a:buFont typeface="PT Sans"/>
              <a:buChar char="•"/>
            </a:pP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обширная стандартная библиотека</a:t>
            </a:r>
            <a:endParaRPr sz="1800"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l">
              <a:spcBef>
                <a:spcPts val="320"/>
              </a:spcBef>
              <a:spcAft>
                <a:spcPts val="0"/>
              </a:spcAft>
              <a:buSzPts val="1800"/>
              <a:buFont typeface="PT Sans"/>
              <a:buChar char="•"/>
            </a:pP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растущее и активное сообщество</a:t>
            </a:r>
            <a:endParaRPr sz="18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9265" l="0" r="0" t="5022"/>
          <a:stretch/>
        </p:blipFill>
        <p:spPr>
          <a:xfrm>
            <a:off x="5585950" y="903025"/>
            <a:ext cx="2696799" cy="30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Взаимодействие с БД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2056975" y="1321150"/>
            <a:ext cx="336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/</a:t>
            </a: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internal/app/apiserver/apiserver.go</a:t>
            </a:r>
            <a:endParaRPr sz="16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975" y="1858850"/>
            <a:ext cx="4016550" cy="25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Создание</a:t>
            </a: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 веб-сервера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050" y="1785753"/>
            <a:ext cx="5007899" cy="285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2056975" y="1321150"/>
            <a:ext cx="336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/</a:t>
            </a: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internal/app/apiserver/server.go</a:t>
            </a:r>
            <a:endParaRPr sz="16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Маршрутизация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850" y="1601125"/>
            <a:ext cx="5516301" cy="32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1813850" y="1082725"/>
            <a:ext cx="336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/</a:t>
            </a: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internal/app/apiserver/server.go</a:t>
            </a:r>
            <a:endParaRPr sz="1600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Маршрутизация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37" name="Google Shape;337;p45"/>
          <p:cNvSpPr txBox="1"/>
          <p:nvPr/>
        </p:nvSpPr>
        <p:spPr>
          <a:xfrm>
            <a:off x="1136175" y="1322675"/>
            <a:ext cx="336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/</a:t>
            </a: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internal/app/apiserver/server.go</a:t>
            </a:r>
            <a:endParaRPr sz="16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163" y="1845100"/>
            <a:ext cx="6871676" cy="20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 txBox="1"/>
          <p:nvPr/>
        </p:nvSpPr>
        <p:spPr>
          <a:xfrm>
            <a:off x="1136175" y="4327775"/>
            <a:ext cx="620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latin typeface="PT Sans"/>
                <a:ea typeface="PT Sans"/>
                <a:cs typeface="PT Sans"/>
                <a:sym typeface="PT Sans"/>
              </a:rPr>
              <a:t>Коды HTTP ответов: </a:t>
            </a:r>
            <a:r>
              <a:rPr i="1" lang="ru" u="sng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4"/>
              </a:rPr>
              <a:t>https://go.dev/src/net/http/status.go</a:t>
            </a:r>
            <a:r>
              <a:rPr i="1" lang="ru">
                <a:latin typeface="PT Sans"/>
                <a:ea typeface="PT Sans"/>
                <a:cs typeface="PT Sans"/>
                <a:sym typeface="PT Sans"/>
              </a:rPr>
              <a:t> </a:t>
            </a:r>
            <a:endParaRPr i="1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Пример обработчика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628450" y="1055425"/>
            <a:ext cx="336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/</a:t>
            </a: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internal/app/apiserver/server.go</a:t>
            </a:r>
            <a:endParaRPr sz="16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875" y="1055425"/>
            <a:ext cx="4419600" cy="398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/>
        </p:nvSpPr>
        <p:spPr>
          <a:xfrm>
            <a:off x="275200" y="256525"/>
            <a:ext cx="84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Пример взаимодействия с API (postman)</a:t>
            </a:r>
            <a:endParaRPr sz="3600">
              <a:solidFill>
                <a:srgbClr val="0953B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52" name="Google Shape;35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375" y="1611625"/>
            <a:ext cx="7193250" cy="32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/>
        </p:nvSpPr>
        <p:spPr>
          <a:xfrm>
            <a:off x="1092675" y="1072663"/>
            <a:ext cx="277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Создание пользователя: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/>
        </p:nvSpPr>
        <p:spPr>
          <a:xfrm>
            <a:off x="275200" y="256525"/>
            <a:ext cx="84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Пример взаимодействия с API (postman)</a:t>
            </a:r>
            <a:endParaRPr sz="3600">
              <a:solidFill>
                <a:srgbClr val="0953B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1092675" y="1072663"/>
            <a:ext cx="277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Ошибка при создании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60" name="Google Shape;3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175" y="1611625"/>
            <a:ext cx="7101643" cy="329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/>
        </p:nvSpPr>
        <p:spPr>
          <a:xfrm>
            <a:off x="275200" y="256525"/>
            <a:ext cx="84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Пример взаимодействия с API (postman)</a:t>
            </a:r>
            <a:endParaRPr sz="3600">
              <a:solidFill>
                <a:srgbClr val="0953B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66" name="Google Shape;366;p49"/>
          <p:cNvSpPr txBox="1"/>
          <p:nvPr/>
        </p:nvSpPr>
        <p:spPr>
          <a:xfrm>
            <a:off x="1092675" y="1072663"/>
            <a:ext cx="277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latin typeface="PT Sans"/>
                <a:ea typeface="PT Sans"/>
                <a:cs typeface="PT Sans"/>
                <a:sym typeface="PT Sans"/>
              </a:rPr>
              <a:t>Создание сессии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67" name="Google Shape;367;p49"/>
          <p:cNvPicPr preferRelativeResize="0"/>
          <p:nvPr/>
        </p:nvPicPr>
        <p:blipFill rotWithShape="1">
          <a:blip r:embed="rId3">
            <a:alphaModFix/>
          </a:blip>
          <a:srcRect b="0" l="0" r="0" t="6288"/>
          <a:stretch/>
        </p:blipFill>
        <p:spPr>
          <a:xfrm>
            <a:off x="1180825" y="1611615"/>
            <a:ext cx="6782375" cy="330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/>
        </p:nvSpPr>
        <p:spPr>
          <a:xfrm>
            <a:off x="275200" y="256525"/>
            <a:ext cx="84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Пример веб-сервера</a:t>
            </a:r>
            <a:endParaRPr sz="3600">
              <a:solidFill>
                <a:srgbClr val="0953B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1210888" y="1123025"/>
            <a:ext cx="591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Более подробно можно посмотреть, просканировав QR-КОД:</a:t>
            </a:r>
            <a:endParaRPr sz="16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74" name="Google Shape;37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3736" y="1554551"/>
            <a:ext cx="2905225" cy="290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0"/>
          <p:cNvSpPr txBox="1"/>
          <p:nvPr/>
        </p:nvSpPr>
        <p:spPr>
          <a:xfrm>
            <a:off x="2134600" y="4594375"/>
            <a:ext cx="406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ru">
                <a:latin typeface="PT Sans"/>
                <a:ea typeface="PT Sans"/>
                <a:cs typeface="PT Sans"/>
                <a:sym typeface="PT Sans"/>
              </a:rPr>
              <a:t>https://github.com/Dennikoff/TodoAPI/tree/master</a:t>
            </a:r>
            <a:endParaRPr i="1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Полезные ссылки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544950" y="1135275"/>
            <a:ext cx="7871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T Sans"/>
              <a:buChar char="●"/>
            </a:pP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Структурирование файлов (</a:t>
            </a:r>
            <a:r>
              <a:rPr b="1" lang="ru" sz="1600">
                <a:latin typeface="PT Sans"/>
                <a:ea typeface="PT Sans"/>
                <a:cs typeface="PT Sans"/>
                <a:sym typeface="PT Sans"/>
              </a:rPr>
              <a:t>must read</a:t>
            </a: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): </a:t>
            </a:r>
            <a:r>
              <a:rPr i="1" lang="ru" sz="1600" u="sng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3"/>
              </a:rPr>
              <a:t>https://github.com/golang-standards/project-layout</a:t>
            </a:r>
            <a:r>
              <a:rPr i="1" lang="ru" sz="1600">
                <a:latin typeface="PT Sans"/>
                <a:ea typeface="PT Sans"/>
                <a:cs typeface="PT Sans"/>
                <a:sym typeface="PT Sans"/>
              </a:rPr>
              <a:t> </a:t>
            </a:r>
            <a:endParaRPr i="1" sz="1600">
              <a:latin typeface="PT Sans"/>
              <a:ea typeface="PT Sans"/>
              <a:cs typeface="PT Sans"/>
              <a:sym typeface="P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T Sans"/>
              <a:buChar char="●"/>
            </a:pP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Безопасность в Golang: </a:t>
            </a:r>
            <a:r>
              <a:rPr i="1" lang="ru" sz="1600" u="sng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4"/>
              </a:rPr>
              <a:t>https://www.youtube.com/watch?v=UfeZ-bPFs10&amp;t=4417s</a:t>
            </a:r>
            <a:r>
              <a:rPr i="1" lang="ru" sz="1600">
                <a:latin typeface="PT Sans"/>
                <a:ea typeface="PT Sans"/>
                <a:cs typeface="PT Sans"/>
                <a:sym typeface="PT Sans"/>
              </a:rPr>
              <a:t> </a:t>
            </a:r>
            <a:endParaRPr i="1" sz="1600">
              <a:latin typeface="PT Sans"/>
              <a:ea typeface="PT Sans"/>
              <a:cs typeface="PT Sans"/>
              <a:sym typeface="P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T Sans"/>
              <a:buChar char="●"/>
            </a:pP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Разные приемы HTTP маршрутизации: </a:t>
            </a:r>
            <a:r>
              <a:rPr i="1" lang="ru" sz="1600" u="sng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5"/>
              </a:rPr>
              <a:t>https://benhoyt.com/writings/go-routing/</a:t>
            </a:r>
            <a:r>
              <a:rPr i="1" lang="ru" sz="1600">
                <a:latin typeface="PT Sans"/>
                <a:ea typeface="PT Sans"/>
                <a:cs typeface="PT Sans"/>
                <a:sym typeface="PT Sans"/>
              </a:rPr>
              <a:t> </a:t>
            </a:r>
            <a:endParaRPr i="1" sz="1600">
              <a:latin typeface="PT Sans"/>
              <a:ea typeface="PT Sans"/>
              <a:cs typeface="PT Sans"/>
              <a:sym typeface="P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T Sans"/>
              <a:buChar char="●"/>
            </a:pPr>
            <a:r>
              <a:rPr lang="ru" sz="1600">
                <a:latin typeface="PT Sans"/>
                <a:ea typeface="PT Sans"/>
                <a:cs typeface="PT Sans"/>
                <a:sym typeface="PT Sans"/>
              </a:rPr>
              <a:t>Гайд по работе с БД: </a:t>
            </a:r>
            <a:r>
              <a:rPr i="1" lang="ru" sz="1600" u="sng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6"/>
              </a:rPr>
              <a:t>https://go.dev/doc/tutorial/database-access</a:t>
            </a:r>
            <a:r>
              <a:rPr i="1" lang="ru" sz="1600">
                <a:latin typeface="PT Sans"/>
                <a:ea typeface="PT Sans"/>
                <a:cs typeface="PT Sans"/>
                <a:sym typeface="PT Sans"/>
              </a:rPr>
              <a:t> </a:t>
            </a:r>
            <a:endParaRPr sz="16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82" name="Google Shape;382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6838" y="3084625"/>
            <a:ext cx="2550326" cy="16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Основные понятия и особенности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16250" y="1072450"/>
            <a:ext cx="83115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891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Модуль (package):</a:t>
            </a:r>
            <a:endParaRPr b="1" sz="1800">
              <a:solidFill>
                <a:srgbClr val="4472C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342891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		</a:t>
            </a:r>
            <a:r>
              <a:rPr i="1"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go get название_модуля</a:t>
            </a:r>
            <a:endParaRPr i="1"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		go mod init github.com/psp/hello 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-&gt; </a:t>
            </a:r>
            <a:r>
              <a:rPr b="1"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go.mod</a:t>
            </a:r>
            <a:endParaRPr b="1"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		go mod tidy</a:t>
            </a:r>
            <a:endParaRPr i="1"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342891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Область видимости 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 каталог/папка.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914400" rtl="0" algn="just">
              <a:spcBef>
                <a:spcPts val="18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i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import 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 подключение библиотек (модулей)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i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someVar (someFunc) 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 переменная (функция) видна только внутри модуля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SomeVar (SomeFunc) 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 переменная (функция) видна и вне модуля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200" y="1304125"/>
            <a:ext cx="1716125" cy="17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124" y="383950"/>
            <a:ext cx="6429752" cy="361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3737" y="4282600"/>
            <a:ext cx="3276524" cy="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Основные понятия и особенности</a:t>
            </a:r>
            <a:endParaRPr sz="3600">
              <a:solidFill>
                <a:srgbClr val="0953B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416250" y="1072449"/>
            <a:ext cx="83115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891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Функция main 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 входная точка в приложение.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10281"/>
          <a:stretch/>
        </p:blipFill>
        <p:spPr>
          <a:xfrm>
            <a:off x="1306300" y="1715950"/>
            <a:ext cx="6531401" cy="32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Основные типы данных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529500" y="1171800"/>
            <a:ext cx="80850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int (int8,  int16,  int32,  int64)</a:t>
            </a:r>
            <a:r>
              <a:rPr b="1" lang="ru" sz="1800">
                <a:solidFill>
                  <a:srgbClr val="ED7D3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—</a:t>
            </a:r>
            <a:r>
              <a:rPr b="1"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целые числа, в том числе отрицательные</a:t>
            </a:r>
            <a:endParaRPr sz="1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uint (uint8, uint16, uint32, uint64, uintptr)</a:t>
            </a:r>
            <a:r>
              <a:rPr b="1" lang="ru" sz="1800">
                <a:solidFill>
                  <a:srgbClr val="ED7D3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— только положительные целые числа</a:t>
            </a:r>
            <a:endParaRPr sz="1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float32, float64 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— число с плавающей запятой</a:t>
            </a:r>
            <a:endParaRPr sz="1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complex64 complex128</a:t>
            </a:r>
            <a:r>
              <a:rPr b="1" lang="ru" sz="1800">
                <a:solidFill>
                  <a:srgbClr val="ED7D3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— комплексное число, где вещественная и мнимая части — переменные float</a:t>
            </a:r>
            <a:endParaRPr sz="1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bool 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— логическая переменная со значениями true и false</a:t>
            </a:r>
            <a:endParaRPr sz="180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string</a:t>
            </a:r>
            <a:r>
              <a:rPr b="1" lang="ru" sz="1800">
                <a:solidFill>
                  <a:srgbClr val="ED7D3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ru" sz="180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— строка из символов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Объявление переменных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416250" y="1226973"/>
            <a:ext cx="831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342891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camelCase 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 принятый стиль написания кода.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55588" lvl="0" marL="80007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00" y="1932088"/>
            <a:ext cx="4172301" cy="2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2056" r="0" t="0"/>
          <a:stretch/>
        </p:blipFill>
        <p:spPr>
          <a:xfrm>
            <a:off x="4572000" y="2011988"/>
            <a:ext cx="4463475" cy="16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150" y="3736850"/>
            <a:ext cx="2897175" cy="7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Указатели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395375" y="1122650"/>
            <a:ext cx="779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just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➔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указывают на участок в памяти, где хранится значение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➔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автоматическая сборкой мусора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050" y="3026975"/>
            <a:ext cx="3223849" cy="21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200" y="2675550"/>
            <a:ext cx="1931387" cy="8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649288" y="1831900"/>
            <a:ext cx="306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&amp;</a:t>
            </a: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- получить адрес переменной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* </a:t>
            </a:r>
            <a:r>
              <a:rPr lang="ru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 оператор разыменовывания  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63" y="3663150"/>
            <a:ext cx="3401450" cy="10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275188" y="256537"/>
            <a:ext cx="758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953BA"/>
                </a:solidFill>
                <a:latin typeface="PT Sans"/>
                <a:ea typeface="PT Sans"/>
                <a:cs typeface="PT Sans"/>
                <a:sym typeface="PT Sans"/>
              </a:rPr>
              <a:t>Массивы и слайсы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450" y="1892750"/>
            <a:ext cx="3940900" cy="11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416250" y="1061050"/>
            <a:ext cx="83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just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-"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нумерованные последовательности элементов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562800" y="2296975"/>
            <a:ext cx="357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массивы</a:t>
            </a:r>
            <a:r>
              <a:rPr b="1" lang="ru" sz="1800">
                <a:solidFill>
                  <a:srgbClr val="4472C4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- фиксированная длина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450" y="3404925"/>
            <a:ext cx="189172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562800" y="3404913"/>
            <a:ext cx="278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Обращение к элементам:</a:t>
            </a:r>
            <a:endParaRPr b="1" sz="1600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562800" y="4277200"/>
            <a:ext cx="816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Интересно о м</a:t>
            </a:r>
            <a:r>
              <a:rPr i="1" lang="r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ассивах и слайсах</a:t>
            </a:r>
            <a:r>
              <a:rPr i="1" lang="r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r>
              <a:rPr i="1" lang="ru" u="sng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5"/>
              </a:rPr>
              <a:t>https://www.youtube.com/watch?v=10LW7NROfOQ&amp;t=1666s</a:t>
            </a:r>
            <a:r>
              <a:rPr i="1" lang="ru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b="1" i="1">
              <a:solidFill>
                <a:srgbClr val="ED7D3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